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6" r:id="rId1"/>
  </p:sldMasterIdLst>
  <p:notesMasterIdLst>
    <p:notesMasterId r:id="rId7"/>
  </p:notesMasterIdLst>
  <p:sldIdLst>
    <p:sldId id="257" r:id="rId2"/>
    <p:sldId id="259" r:id="rId3"/>
    <p:sldId id="260" r:id="rId4"/>
    <p:sldId id="262" r:id="rId5"/>
    <p:sldId id="258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A8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814" autoAdjust="0"/>
    <p:restoredTop sz="86564"/>
  </p:normalViewPr>
  <p:slideViewPr>
    <p:cSldViewPr snapToGrid="0">
      <p:cViewPr varScale="1">
        <p:scale>
          <a:sx n="138" d="100"/>
          <a:sy n="138" d="100"/>
        </p:scale>
        <p:origin x="109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9E064D-74C1-8B4E-A939-BB4A77C7888A}" type="datetimeFigureOut">
              <a:rPr lang="en-US" smtClean="0"/>
              <a:t>4/29/21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EE1A16-2D06-D542-A420-B368950057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8492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[Google Trend Data] Interest over 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timeNumbers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represent search interest relative to the highest point on the chart for the given region and time. A value of 100 is the peak popularity for the term. A value of 50 means that the term is half as popular</a:t>
            </a:r>
            <a:r>
              <a:rPr lang="en-US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br>
              <a:rPr lang="en-US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score of 0 means there was not enough data for this term.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 [Global Sales Data](</a:t>
            </a:r>
            <a:r>
              <a:rPr lang="en-US" sz="1200" b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</a:t>
            </a:r>
            <a:r>
              <a:rPr lang="en-US" sz="1200" b="0" u="sng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www.vgchartz.com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): Scraped from a video game database website earlier, consisting over 2,000 game title data with regional sales figures and critical/user scores. Sales figures are in Millions.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EE1A16-2D06-D542-A420-B3689500574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1794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4/29/21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331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4/29/21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269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4/29/21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827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4/29/21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670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4/29/21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162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4/29/21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663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4/29/21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194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4/29/21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8605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4/29/21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422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4/29/21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282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4/29/21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267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4/29/21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4982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47" r:id="rId3"/>
    <p:sldLayoutId id="2147483743" r:id="rId4"/>
    <p:sldLayoutId id="2147483738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vgchartz.com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A9286AD2-18A9-4868-A4E3-7A2097A20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1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FD68DA-43BA-4508-8DE2-BA9BB7B2FA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9754" y="639097"/>
            <a:ext cx="6253317" cy="3686015"/>
          </a:xfrm>
        </p:spPr>
        <p:txBody>
          <a:bodyPr>
            <a:normAutofit/>
          </a:bodyPr>
          <a:lstStyle/>
          <a:p>
            <a:r>
              <a:rPr lang="en-US" sz="8000" dirty="0"/>
              <a:t>ETL Project: Video Game Sales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E9CFF2-3777-4FF4-A759-8491175B0B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89753" y="4672739"/>
            <a:ext cx="6269347" cy="1021498"/>
          </a:xfrm>
        </p:spPr>
        <p:txBody>
          <a:bodyPr>
            <a:normAutofit fontScale="55000" lnSpcReduction="20000"/>
          </a:bodyPr>
          <a:lstStyle/>
          <a:p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Billy Lau</a:t>
            </a:r>
          </a:p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Jay Cha</a:t>
            </a:r>
          </a:p>
          <a:p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Chris Obonaga</a:t>
            </a:r>
          </a:p>
        </p:txBody>
      </p:sp>
      <p:pic>
        <p:nvPicPr>
          <p:cNvPr id="5" name="Picture 4" descr="A picture containing building, sitting, bench, side&#10;&#10;Description automatically generated">
            <a:extLst>
              <a:ext uri="{FF2B5EF4-FFF2-40B4-BE49-F238E27FC236}">
                <a16:creationId xmlns:a16="http://schemas.microsoft.com/office/drawing/2014/main" id="{282CF6DD-7FE8-4063-9551-1B7BBCE92A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"/>
            <a:ext cx="4635315" cy="6857999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7A7CD63-7EC3-44F3-95D0-595C4019F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27754" y="4498925"/>
            <a:ext cx="5636107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99BF841D-75FD-4FFF-891D-A86257A975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6507" y="3177026"/>
            <a:ext cx="1371070" cy="1495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7378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15BE4-3300-40BF-A3A2-241A6AC25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Extract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4C0B30-2866-4BC1-B986-BC85A8F5FE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499" y="2042364"/>
            <a:ext cx="10058400" cy="3760891"/>
          </a:xfrm>
        </p:spPr>
        <p:txBody>
          <a:bodyPr/>
          <a:lstStyle/>
          <a:p>
            <a:r>
              <a:rPr lang="en-US" dirty="0"/>
              <a:t>Google Trends (CSV)</a:t>
            </a:r>
          </a:p>
          <a:p>
            <a:pPr lvl="1"/>
            <a:r>
              <a:rPr lang="en-US" dirty="0"/>
              <a:t>Cleanup prior to pull </a:t>
            </a:r>
          </a:p>
          <a:p>
            <a:r>
              <a:rPr lang="en-US" dirty="0"/>
              <a:t>Web Scraping (</a:t>
            </a:r>
            <a:r>
              <a:rPr lang="en-US" b="0" i="0" u="none" strike="noStrike" dirty="0">
                <a:effectLst/>
                <a:latin typeface="Slack-Lato"/>
                <a:hlinkClick r:id="rId3"/>
              </a:rPr>
              <a:t>http://www.vgchartz.com</a:t>
            </a:r>
            <a:r>
              <a:rPr lang="en-US" b="0" i="0" u="none" strike="noStrike" dirty="0">
                <a:effectLst/>
                <a:latin typeface="Slack-Lato"/>
              </a:rPr>
              <a:t>)</a:t>
            </a:r>
            <a:endParaRPr lang="en-US" dirty="0"/>
          </a:p>
          <a:p>
            <a:pPr lvl="1"/>
            <a:r>
              <a:rPr lang="en-US" dirty="0"/>
              <a:t>Too much data (&gt;13k records)</a:t>
            </a:r>
          </a:p>
          <a:p>
            <a:pPr lvl="1"/>
            <a:endParaRPr lang="en-US" dirty="0"/>
          </a:p>
          <a:p>
            <a:pPr marL="201168" lvl="1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89AF4B-6F3C-4621-B4AE-5EB8ED523F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1344" y="3616321"/>
            <a:ext cx="5502478" cy="27572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4E63A02-DDCE-4AAF-8D5E-1EA17A1A0F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95976" y="360029"/>
            <a:ext cx="1597846" cy="138943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6636CD8-6B15-4B65-A74A-36216C0171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6269" y="3871603"/>
            <a:ext cx="3650486" cy="2501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8274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15BE4-3300-40BF-A3A2-241A6AC25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Transform</a:t>
            </a:r>
            <a:endParaRPr lang="en-US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15DFF1AE-9F05-4FFD-A2EC-35D9DE78A9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8717" y="2130147"/>
            <a:ext cx="5003597" cy="3760891"/>
          </a:xfrm>
        </p:spPr>
        <p:txBody>
          <a:bodyPr/>
          <a:lstStyle/>
          <a:p>
            <a:r>
              <a:rPr lang="en-US" dirty="0"/>
              <a:t>Data Cleanup</a:t>
            </a:r>
          </a:p>
          <a:p>
            <a:pPr lvl="1"/>
            <a:r>
              <a:rPr lang="en-US" dirty="0"/>
              <a:t>Data imported into Pandas </a:t>
            </a:r>
            <a:r>
              <a:rPr lang="en-US" dirty="0" err="1"/>
              <a:t>Dataframes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Dropping “</a:t>
            </a:r>
            <a:r>
              <a:rPr lang="en-US" dirty="0" err="1"/>
              <a:t>NaN</a:t>
            </a:r>
            <a:r>
              <a:rPr lang="en-US" dirty="0"/>
              <a:t>”</a:t>
            </a:r>
          </a:p>
          <a:p>
            <a:pPr lvl="1"/>
            <a:r>
              <a:rPr lang="en-US" dirty="0"/>
              <a:t>Changed date “</a:t>
            </a:r>
            <a:r>
              <a:rPr lang="en-US" dirty="0" err="1"/>
              <a:t>yyyy</a:t>
            </a:r>
            <a:r>
              <a:rPr lang="en-US" dirty="0"/>
              <a:t>-mm” to individual columns for “</a:t>
            </a:r>
            <a:r>
              <a:rPr lang="en-US" dirty="0" err="1"/>
              <a:t>yyyy</a:t>
            </a:r>
            <a:r>
              <a:rPr lang="en-US" dirty="0"/>
              <a:t>” and “mm”  </a:t>
            </a:r>
          </a:p>
          <a:p>
            <a:pPr lvl="1"/>
            <a:r>
              <a:rPr lang="en-US" dirty="0"/>
              <a:t>Remove embedded units in sales data (</a:t>
            </a:r>
            <a:r>
              <a:rPr lang="en-US" dirty="0" err="1"/>
              <a:t>ie</a:t>
            </a:r>
            <a:r>
              <a:rPr lang="en-US" dirty="0"/>
              <a:t>: 0.05M)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0888E98-CA49-4400-A20F-76501BA756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7125" y="2676874"/>
            <a:ext cx="5942309" cy="310213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0021141-0CF3-4D23-BEEB-689CA03878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129" y="4157506"/>
            <a:ext cx="3423514" cy="199540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52411FC-4B40-4779-B6F4-D20F3562F1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0596" y="819302"/>
            <a:ext cx="2145084" cy="1012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2834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15BE4-3300-40BF-A3A2-241A6AC25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Load</a:t>
            </a:r>
            <a:endParaRPr lang="en-US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15DFF1AE-9F05-4FFD-A2EC-35D9DE78A9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760" y="2075487"/>
            <a:ext cx="4857293" cy="3760891"/>
          </a:xfrm>
        </p:spPr>
        <p:txBody>
          <a:bodyPr/>
          <a:lstStyle/>
          <a:p>
            <a:r>
              <a:rPr lang="en-US" dirty="0"/>
              <a:t>PostgreSQL (RDMS)</a:t>
            </a:r>
          </a:p>
          <a:p>
            <a:pPr lvl="1"/>
            <a:r>
              <a:rPr lang="en-US" dirty="0"/>
              <a:t>SQL Alchemy to connect to database</a:t>
            </a:r>
          </a:p>
          <a:p>
            <a:pPr lvl="1"/>
            <a:r>
              <a:rPr lang="en-US" dirty="0"/>
              <a:t>Pandas </a:t>
            </a:r>
            <a:r>
              <a:rPr lang="en-US" dirty="0" err="1"/>
              <a:t>to_sql</a:t>
            </a:r>
            <a:r>
              <a:rPr lang="en-US" dirty="0"/>
              <a:t> method handles both database schemas and data insertion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DB4C00-BC3D-4BD6-B2EB-4AE56A5B90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5618" y="1938528"/>
            <a:ext cx="6852926" cy="423679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BB32627-9442-463A-8618-0BF0EFC4CE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645" y="3467640"/>
            <a:ext cx="5090408" cy="18743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D2AB774-0F83-4E92-86C9-59D777EFE3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39016" y="607619"/>
            <a:ext cx="1316664" cy="123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2920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5319D9-3B87-49D1-BE99-CCF1A6D7AB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3060" y="1238402"/>
            <a:ext cx="4065880" cy="303716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A6B44CF-EF09-4647-B009-23C705FC4BD1}"/>
              </a:ext>
            </a:extLst>
          </p:cNvPr>
          <p:cNvSpPr txBox="1"/>
          <p:nvPr/>
        </p:nvSpPr>
        <p:spPr>
          <a:xfrm>
            <a:off x="4442747" y="5589160"/>
            <a:ext cx="33064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91714609"/>
      </p:ext>
    </p:extLst>
  </p:cSld>
  <p:clrMapOvr>
    <a:masterClrMapping/>
  </p:clrMapOvr>
</p:sld>
</file>

<file path=ppt/theme/theme1.xml><?xml version="1.0" encoding="utf-8"?>
<a:theme xmlns:a="http://schemas.openxmlformats.org/drawingml/2006/main" name="1_RetrospectVTI">
  <a:themeElements>
    <a:clrScheme name="Custom 37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9BA8B7"/>
      </a:accent1>
      <a:accent2>
        <a:srgbClr val="E6A02E"/>
      </a:accent2>
      <a:accent3>
        <a:srgbClr val="BF6A3B"/>
      </a:accent3>
      <a:accent4>
        <a:srgbClr val="92987A"/>
      </a:accent4>
      <a:accent5>
        <a:srgbClr val="857659"/>
      </a:accent5>
      <a:accent6>
        <a:srgbClr val="A0988C"/>
      </a:accent6>
      <a:hlink>
        <a:srgbClr val="00B0F0"/>
      </a:hlink>
      <a:folHlink>
        <a:srgbClr val="738F97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WO.pptx" id="{769520F8-BFE5-4C8C-A7AA-375C025A91CE}" vid="{AEAFD717-D3C8-4034-8F7E-D5220B0CCEB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{0320B0F7-E6FC-42E9-A959-9B8E542447DB}tf56160789_win32</Template>
  <TotalTime>638</TotalTime>
  <Words>217</Words>
  <Application>Microsoft Macintosh PowerPoint</Application>
  <PresentationFormat>Widescreen</PresentationFormat>
  <Paragraphs>24</Paragraphs>
  <Slides>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1" baseType="lpstr">
      <vt:lpstr>Slack-Lato</vt:lpstr>
      <vt:lpstr>Bookman Old Style</vt:lpstr>
      <vt:lpstr>Calibri</vt:lpstr>
      <vt:lpstr>Consolas</vt:lpstr>
      <vt:lpstr>Franklin Gothic Book</vt:lpstr>
      <vt:lpstr>1_RetrospectVTI</vt:lpstr>
      <vt:lpstr>ETL Project: Video Game Sales </vt:lpstr>
      <vt:lpstr>Extract</vt:lpstr>
      <vt:lpstr>Transform</vt:lpstr>
      <vt:lpstr>Load</vt:lpstr>
      <vt:lpstr>PowerPoint Presentation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ETL Project: Video Game Sales </dc:title>
  <dc:creator>Chris Obonaga</dc:creator>
  <cp:lastModifiedBy>Jay Cha</cp:lastModifiedBy>
  <cp:revision>19</cp:revision>
  <dcterms:created xsi:type="dcterms:W3CDTF">2021-04-28T22:46:16Z</dcterms:created>
  <dcterms:modified xsi:type="dcterms:W3CDTF">2021-04-29T22:44:17Z</dcterms:modified>
</cp:coreProperties>
</file>